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71" r:id="rId3"/>
    <p:sldId id="272" r:id="rId4"/>
    <p:sldId id="273" r:id="rId5"/>
    <p:sldId id="274" r:id="rId6"/>
    <p:sldId id="276" r:id="rId7"/>
    <p:sldId id="282" r:id="rId8"/>
    <p:sldId id="277" r:id="rId9"/>
    <p:sldId id="278" r:id="rId10"/>
    <p:sldId id="279" r:id="rId11"/>
    <p:sldId id="280" r:id="rId12"/>
    <p:sldId id="281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83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94737" autoAdjust="0"/>
  </p:normalViewPr>
  <p:slideViewPr>
    <p:cSldViewPr>
      <p:cViewPr varScale="1">
        <p:scale>
          <a:sx n="83" d="100"/>
          <a:sy n="83" d="100"/>
        </p:scale>
        <p:origin x="136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F6D9BB9-E080-464D-8CF5-138F152F89B7}" type="datetimeFigureOut">
              <a:rPr lang="pl-PL" smtClean="0"/>
              <a:pPr/>
              <a:t>14.04.2020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B7E771-2172-484B-959E-B7AFEF64CB9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8429652" cy="5572140"/>
          </a:xfrm>
        </p:spPr>
        <p:txBody>
          <a:bodyPr>
            <a:noAutofit/>
          </a:bodyPr>
          <a:lstStyle/>
          <a:p>
            <a:pPr algn="ctr"/>
            <a:r>
              <a:rPr lang="pl-PL" sz="9600" dirty="0" smtClean="0"/>
              <a:t>Starożytne Igrzyska Olimpijskie</a:t>
            </a:r>
            <a:endParaRPr lang="pl-PL" sz="9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trzeci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2333612" cy="3724290"/>
          </a:xfrm>
        </p:spPr>
        <p:txBody>
          <a:bodyPr>
            <a:normAutofit/>
          </a:bodyPr>
          <a:lstStyle/>
          <a:p>
            <a:r>
              <a:rPr lang="pl-PL" dirty="0" smtClean="0"/>
              <a:t>Zawody mężczyzn – bieg, skok, mocowanie się, walka na pięści.</a:t>
            </a:r>
          </a:p>
          <a:p>
            <a:r>
              <a:rPr lang="pl-PL" dirty="0" smtClean="0"/>
              <a:t>Po południu – pankration oraz ofiara ku czci Achillesa.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64904"/>
            <a:ext cx="4720608" cy="367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czwarty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2619364" cy="458154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W </a:t>
            </a:r>
            <a:r>
              <a:rPr lang="pl-PL" dirty="0" smtClean="0"/>
              <a:t>tym dniu </a:t>
            </a:r>
            <a:r>
              <a:rPr lang="pl-PL" dirty="0" smtClean="0"/>
              <a:t>rozgrywano </a:t>
            </a:r>
          </a:p>
          <a:p>
            <a:pPr algn="ctr"/>
            <a:r>
              <a:rPr lang="pl-PL" dirty="0" smtClean="0"/>
              <a:t>zawody hippiczne, pentatlon, bieg hoplitów.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04864"/>
            <a:ext cx="4640030" cy="43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</a:t>
            </a:r>
            <a:r>
              <a:rPr lang="pl-PL" dirty="0" smtClean="0"/>
              <a:t>piąty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2333612" cy="472442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W ostatnim dniu zwycięzcy (olimpionicy), otrzymywali wieńce oliwne z gałęzi świętej oliwki (</a:t>
            </a:r>
            <a:r>
              <a:rPr lang="pl-PL" i="1" dirty="0" smtClean="0"/>
              <a:t>kalistefanos</a:t>
            </a:r>
            <a:r>
              <a:rPr lang="pl-PL" dirty="0" smtClean="0"/>
              <a:t>), mieli także prawo do postawienia swego posągu w gaju Zeusa.</a:t>
            </a:r>
          </a:p>
          <a:p>
            <a:pPr algn="ctr"/>
            <a:r>
              <a:rPr lang="pl-PL" dirty="0" smtClean="0"/>
              <a:t>Uczta dla gości.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420888"/>
            <a:ext cx="3024336" cy="309634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329100"/>
            <a:ext cx="2781300" cy="20193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Obiekty sportowe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348880"/>
            <a:ext cx="6063208" cy="3960440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/>
              <a:t>Większość zawodów, z wyjątkiem wyścigów konnych i wyścigów rydwanów, odbywała się na stadionie. Był to prostokąt, otoczony ze wszystkich stron skarpami, na których gromadzili się widzowie. Długość bieżni wynosiła 192,8 m (600 stóp), co przyjęto jako ogólnie stosowaną miarę długości.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6128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Obiekty sportowe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6423248" cy="409972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Gimnazjon i palestry.</a:t>
            </a:r>
          </a:p>
          <a:p>
            <a:r>
              <a:rPr lang="pl-PL" dirty="0" smtClean="0"/>
              <a:t>Były </a:t>
            </a:r>
            <a:r>
              <a:rPr lang="pl-PL" dirty="0"/>
              <a:t>to miejsca ćwiczeń.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Centralną część gimnazjonu </a:t>
            </a:r>
            <a:r>
              <a:rPr lang="pl-PL" dirty="0"/>
              <a:t>stanowił kompleks bieżni, boisk i portyków. </a:t>
            </a:r>
          </a:p>
          <a:p>
            <a:endParaRPr lang="pl-PL" dirty="0" smtClean="0"/>
          </a:p>
          <a:p>
            <a:r>
              <a:rPr lang="pl-PL" dirty="0"/>
              <a:t>Palestra była mniejsza, tworzyła ją kwadratowa kolumnada, otaczająca dziedziniec. Trenowali tam bokserzy, zapaśnicy i skoczkowie w dal. W palestrze znajdowały się pokoje, gdzie zawodnicy namaszczali ciała, posypywali się pyłem i odpoczywali, oraz łaźnia. Znajdowało się tam również wiele rodzajów urządzeń kąpielowych: zimne i gorące łaźnie, łaźnie parowe, basen kąpielowy. 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293096"/>
            <a:ext cx="2913894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16205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007373"/>
            <a:ext cx="2880320" cy="23812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Dyscypliny sportowe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132856"/>
            <a:ext cx="7239000" cy="374441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Biegi krótkodystansowe były najważniejszą dyscypliną igrzysk . Rozgrywano je na dystansie jednego stadionu (192,8 m</a:t>
            </a:r>
            <a:r>
              <a:rPr lang="pl-PL" dirty="0" smtClean="0"/>
              <a:t>). </a:t>
            </a:r>
          </a:p>
          <a:p>
            <a:endParaRPr lang="pl-PL" dirty="0"/>
          </a:p>
          <a:p>
            <a:r>
              <a:rPr lang="pl-PL" dirty="0" err="1" smtClean="0"/>
              <a:t>Diaulos</a:t>
            </a:r>
            <a:r>
              <a:rPr lang="pl-PL" dirty="0" smtClean="0"/>
              <a:t> – bieg na dwa stadiony. Odbywał się wzdłuż stadionu i z powrotem do miejsca startu.</a:t>
            </a:r>
          </a:p>
          <a:p>
            <a:endParaRPr lang="pl-PL" dirty="0"/>
          </a:p>
          <a:p>
            <a:r>
              <a:rPr lang="pl-PL" dirty="0" err="1" smtClean="0"/>
              <a:t>Dolichos</a:t>
            </a:r>
            <a:r>
              <a:rPr lang="pl-PL" dirty="0" smtClean="0"/>
              <a:t> – bied długi, na dystansie 20 – 24 stadionów.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Bieg Hoplitów – w pełnym uzbrojeniu, na które składał się hełm, tarcza, </a:t>
            </a:r>
            <a:r>
              <a:rPr lang="pl-PL" dirty="0" err="1" smtClean="0"/>
              <a:t>nagolennice</a:t>
            </a:r>
            <a:r>
              <a:rPr lang="pl-PL" dirty="0" smtClean="0"/>
              <a:t>, włócznie.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2839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Dyscypliny cd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04864"/>
            <a:ext cx="4839072" cy="4176464"/>
          </a:xfrm>
        </p:spPr>
        <p:txBody>
          <a:bodyPr/>
          <a:lstStyle/>
          <a:p>
            <a:r>
              <a:rPr lang="pl-PL" dirty="0"/>
              <a:t>Rzut dyskiem i oszczepem – dyski wykonane były z brązu, marmuru i ołowiu, ważyły od 6 do 7 kg. Rekord rzutu wynosił 30 metrów. Oszczepy natomiast wykonane były z lekkiego drewna i w połowie drzewca miały przewiązaną pętlę. Rekordowa odległość rzutu to 91 metrów.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5104"/>
            <a:ext cx="32861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74463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76256" cy="252412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Dyscypliny cd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916832"/>
            <a:ext cx="7791400" cy="4248472"/>
          </a:xfrm>
        </p:spPr>
        <p:txBody>
          <a:bodyPr/>
          <a:lstStyle/>
          <a:p>
            <a:r>
              <a:rPr lang="pl-PL" sz="1800" dirty="0"/>
              <a:t>Skok w dal – ówczesny skok w dal znacznie różnił się od znanego współcześnie. Skoczek trzymał w rękach tzw. ciężarki zamachowe, mające rzekomo wpływać na długość </a:t>
            </a:r>
            <a:r>
              <a:rPr lang="pl-PL" sz="1800" dirty="0" smtClean="0"/>
              <a:t>skoku.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sz="1800" dirty="0"/>
              <a:t>Zapasy i pankration – walczono w dwóch kategoriach zapasów: stojących i naziemnych. W stojących należało trzy razy przewrócić przeciwnika na ziemię. Zapasy naziemne trwały do momentu poddania się jednego z zawodników poprzez podniesienie ręki z wyciągniętym kciukiem. Gryzienie i drapanie było zabronione</a:t>
            </a:r>
            <a:r>
              <a:rPr lang="pl-PL" sz="1800" dirty="0" smtClean="0"/>
              <a:t>.</a:t>
            </a:r>
          </a:p>
          <a:p>
            <a:r>
              <a:rPr lang="pl-PL" sz="1800" dirty="0"/>
              <a:t>Pankration był uwielbianą przez widzów brutalną dyscypliną, zawierającą elementy boksu i zapasów na zasadzie dozwolenia wszelkich </a:t>
            </a:r>
            <a:r>
              <a:rPr lang="pl-PL" sz="1800" dirty="0" smtClean="0"/>
              <a:t>chwytów.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0492558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Dyscypliny cd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916832"/>
            <a:ext cx="6135216" cy="4464496"/>
          </a:xfrm>
        </p:spPr>
        <p:txBody>
          <a:bodyPr>
            <a:normAutofit/>
          </a:bodyPr>
          <a:lstStyle/>
          <a:p>
            <a:r>
              <a:rPr lang="pl-PL" dirty="0"/>
              <a:t>Boks </a:t>
            </a:r>
            <a:r>
              <a:rPr lang="pl-PL" dirty="0" smtClean="0"/>
              <a:t>był </a:t>
            </a:r>
            <a:r>
              <a:rPr lang="pl-PL" dirty="0"/>
              <a:t>bardzo brutalnym, ale popularnym sportem. Od samego początku stosowano rodzaj rękawic bokserskich. Na początku owijano nadgarstki długimi pasami z miękkiej skóry, pozostawiając wolne palce. </a:t>
            </a:r>
            <a:endParaRPr lang="pl-PL" dirty="0" smtClean="0"/>
          </a:p>
          <a:p>
            <a:r>
              <a:rPr lang="pl-PL" dirty="0"/>
              <a:t>Zawody odbywały się na otwartej przestrzeni; nie wiadomo, czy istniał rodzaj ringu. </a:t>
            </a:r>
            <a:endParaRPr lang="pl-PL" dirty="0" smtClean="0"/>
          </a:p>
          <a:p>
            <a:endParaRPr lang="pl-PL" dirty="0"/>
          </a:p>
          <a:p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509120"/>
            <a:ext cx="2664296" cy="19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84208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91" y="4077072"/>
            <a:ext cx="3681569" cy="22518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Dyscypliny cd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617910"/>
            <a:ext cx="6423248" cy="3240360"/>
          </a:xfrm>
        </p:spPr>
        <p:txBody>
          <a:bodyPr/>
          <a:lstStyle/>
          <a:p>
            <a:r>
              <a:rPr lang="pl-PL" dirty="0"/>
              <a:t>Wyścigi konne i wyścigi zaprzęgów – zaprzęgi ścigały się w dwóch kategoriach: dwukonnych i czterokonnych. Właściciele koni i zaprzęgów zazwyczaj sami nie brali udziału w wyścigach, tylko wynajmowali jeźdźców i woźniców. Wieniec zwycięzcy otrzymywał jednak właściciel, a jeździec dostawał szarfę</a:t>
            </a:r>
            <a:r>
              <a:rPr lang="pl-PL" dirty="0" smtClean="0"/>
              <a:t>.</a:t>
            </a:r>
          </a:p>
          <a:p>
            <a:r>
              <a:rPr lang="pl-PL" dirty="0"/>
              <a:t> Po wyścigach zaprzęgów na tym samym torze odbywały się wyścigi konne. Jeźdźcy jeździli na </a:t>
            </a:r>
            <a:r>
              <a:rPr lang="pl-PL" dirty="0" smtClean="0"/>
              <a:t>oklep.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52215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Starożytne Igrzyska Olimpijskie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405842" cy="1581150"/>
          </a:xfrm>
        </p:spPr>
        <p:txBody>
          <a:bodyPr/>
          <a:lstStyle/>
          <a:p>
            <a:pPr algn="ctr"/>
            <a:r>
              <a:rPr lang="pl-PL" dirty="0" smtClean="0"/>
              <a:t>Starożytne igrzyska olimpijskie, odbywały się </a:t>
            </a:r>
            <a:r>
              <a:rPr lang="pl-PL" dirty="0" smtClean="0"/>
              <a:t>ku </a:t>
            </a:r>
            <a:r>
              <a:rPr lang="pl-PL" dirty="0" smtClean="0"/>
              <a:t>czci boga Zeusa. Organizowano je w Olimpii, (stąd nazwa igrzysk), mieście na Półwyspie Peloponeskim.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496"/>
            <a:ext cx="621510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Dyscypliny cd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348880"/>
            <a:ext cx="6423248" cy="3888432"/>
          </a:xfrm>
        </p:spPr>
        <p:txBody>
          <a:bodyPr/>
          <a:lstStyle/>
          <a:p>
            <a:r>
              <a:rPr lang="pl-PL" dirty="0" smtClean="0"/>
              <a:t> PENTATLON  </a:t>
            </a:r>
          </a:p>
          <a:p>
            <a:endParaRPr lang="pl-PL" dirty="0"/>
          </a:p>
          <a:p>
            <a:r>
              <a:rPr lang="pl-PL" dirty="0" smtClean="0"/>
              <a:t>W skład pięcioboju wchodziły :</a:t>
            </a:r>
          </a:p>
          <a:p>
            <a:r>
              <a:rPr lang="pl-PL" dirty="0"/>
              <a:t> </a:t>
            </a:r>
            <a:r>
              <a:rPr lang="pl-PL" dirty="0" smtClean="0"/>
              <a:t>bieg</a:t>
            </a:r>
          </a:p>
          <a:p>
            <a:r>
              <a:rPr lang="pl-PL" dirty="0" smtClean="0"/>
              <a:t> skok w dal</a:t>
            </a:r>
          </a:p>
          <a:p>
            <a:r>
              <a:rPr lang="pl-PL" dirty="0"/>
              <a:t> </a:t>
            </a:r>
            <a:r>
              <a:rPr lang="pl-PL" dirty="0" smtClean="0"/>
              <a:t>rzut dyskiem</a:t>
            </a:r>
          </a:p>
          <a:p>
            <a:r>
              <a:rPr lang="pl-PL" dirty="0"/>
              <a:t> </a:t>
            </a:r>
            <a:r>
              <a:rPr lang="pl-PL" dirty="0" smtClean="0"/>
              <a:t>rzut oszczepem</a:t>
            </a:r>
          </a:p>
          <a:p>
            <a:r>
              <a:rPr lang="pl-PL" dirty="0"/>
              <a:t> </a:t>
            </a:r>
            <a:r>
              <a:rPr lang="pl-PL" dirty="0" smtClean="0"/>
              <a:t>zapasy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4378936" cy="30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11517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Rywalizacja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04864"/>
            <a:ext cx="6135216" cy="4536504"/>
          </a:xfrm>
        </p:spPr>
        <p:txBody>
          <a:bodyPr/>
          <a:lstStyle/>
          <a:p>
            <a:r>
              <a:rPr lang="pl-PL" dirty="0"/>
              <a:t>Igrzyska olimpijskie były zarówno imprezą sportową, jak również świętem religijnym.</a:t>
            </a:r>
          </a:p>
          <a:p>
            <a:endParaRPr lang="pl-PL" dirty="0"/>
          </a:p>
          <a:p>
            <a:r>
              <a:rPr lang="pl-PL" dirty="0"/>
              <a:t>Rywalizowano nie tylko w konkurencjach sportowych, ale również w śpiewie, muzyce - trąba, lira, flet , poezji.</a:t>
            </a:r>
          </a:p>
          <a:p>
            <a:endParaRPr lang="pl-PL" dirty="0"/>
          </a:p>
          <a:p>
            <a:r>
              <a:rPr lang="pl-PL" dirty="0"/>
              <a:t>Pierwszym zwycięzcą igrzysk olimpijskich (776 r. p.n.e.) uznawany jest KOROIBOS z Elidy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Zwycięzca otrzymywał wieniec z gałązek oliwnych.</a:t>
            </a: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10212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874614">
            <a:off x="381000" y="271464"/>
            <a:ext cx="6619892" cy="4872048"/>
          </a:xfrm>
        </p:spPr>
        <p:txBody>
          <a:bodyPr>
            <a:normAutofit/>
          </a:bodyPr>
          <a:lstStyle/>
          <a:p>
            <a:pPr algn="ctr"/>
            <a:r>
              <a:rPr lang="pl-PL" sz="9600" dirty="0" smtClean="0"/>
              <a:t>Koniec</a:t>
            </a:r>
            <a:r>
              <a:rPr lang="pl-PL" sz="9600" dirty="0"/>
              <a:t/>
            </a:r>
            <a:br>
              <a:rPr lang="pl-PL" sz="9600" dirty="0"/>
            </a:br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9600" dirty="0" smtClean="0"/>
              <a:t>U.R.</a:t>
            </a:r>
            <a:endParaRPr lang="pl-PL" sz="9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Mity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051720" y="1633536"/>
            <a:ext cx="4248472" cy="4010042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Według mitów,  ich inicjatorem był Herakles Idajski, jeden z braci Kuretów,  którzy opiekowali się Zeusem. To właśnie Herakles,  wezwał pozostałych braci do rywalizacji w biegach, a zwycięzcę udekorował gałązką oliwną.</a:t>
            </a:r>
          </a:p>
          <a:p>
            <a:endParaRPr lang="pl-PL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Organizowanie igrzysk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4282" y="1633536"/>
            <a:ext cx="8715436" cy="4938736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 smtClean="0"/>
              <a:t>Igrzyska, organizowano w czerwcu lub lipcu</a:t>
            </a:r>
            <a:r>
              <a:rPr lang="pl-PL" dirty="0" smtClean="0"/>
              <a:t>.</a:t>
            </a:r>
          </a:p>
          <a:p>
            <a:pPr algn="ctr"/>
            <a:r>
              <a:rPr lang="pl-PL" dirty="0"/>
              <a:t>U</a:t>
            </a:r>
            <a:r>
              <a:rPr lang="pl-PL" dirty="0" smtClean="0"/>
              <a:t>dział </a:t>
            </a:r>
            <a:r>
              <a:rPr lang="pl-PL" dirty="0" smtClean="0"/>
              <a:t>w nich mogli brać wyłącznie nieobciążeni przestępstwem wolni obywatele Hellady. Występowali oni nago, z wyjątkiem wyścigów rydwanów oraz wyścigu w pełnym uzbrojeniu.</a:t>
            </a:r>
            <a:br>
              <a:rPr lang="pl-PL" dirty="0" smtClean="0"/>
            </a:br>
            <a:r>
              <a:rPr lang="pl-PL" dirty="0" smtClean="0"/>
              <a:t>Kobiety nie brały udziału w uroczystości, nawet w charakterze widzów. Jedyną uprawnioną do oglądania igrzysk kobietą była kapłanka bogini Demeter, której świątynia znajdowała się na terenie Olimpii. </a:t>
            </a:r>
            <a:endParaRPr lang="pl-PL" dirty="0"/>
          </a:p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Nad przebiegiem wszystkich konkurencji czuwali sędziowie – hellanodikowie. </a:t>
            </a:r>
            <a:endParaRPr lang="pl-PL" dirty="0" smtClean="0"/>
          </a:p>
          <a:p>
            <a:pPr algn="ctr"/>
            <a:r>
              <a:rPr lang="pl-PL" dirty="0" smtClean="0"/>
              <a:t>Starożytni </a:t>
            </a:r>
            <a:r>
              <a:rPr lang="pl-PL" dirty="0" smtClean="0"/>
              <a:t>Grecy przywiązywali dużą wagę do sprawności fizycznej, uważali, że ćwiczenia gimnastyczne zapewniają zdrowie i świadczą o doskonałości człowieka </a:t>
            </a:r>
            <a:r>
              <a:rPr lang="pl-PL" dirty="0"/>
              <a:t>.</a:t>
            </a:r>
            <a:r>
              <a:rPr lang="pl-PL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Igrzyska </a:t>
            </a:r>
            <a:r>
              <a:rPr lang="pl-PL" dirty="0" smtClean="0"/>
              <a:t>olimpijskie były tak wielkim wydarzeniem, że na czas ich trwania przerywano wojny, by wojujący mogli wziąć udział w zawodach, a widzowie – bezpiecznie dotrzeć do Olimpii.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84984"/>
            <a:ext cx="2832745" cy="330363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Starożytne IO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132856"/>
            <a:ext cx="5775176" cy="4104456"/>
          </a:xfrm>
        </p:spPr>
        <p:txBody>
          <a:bodyPr>
            <a:normAutofit/>
          </a:bodyPr>
          <a:lstStyle/>
          <a:p>
            <a:pPr algn="ctr"/>
            <a:r>
              <a:rPr lang="pl-PL" sz="1700" dirty="0" smtClean="0"/>
              <a:t>Igrzyska w starożytności organizowano ku czci Zeusa i dla niego też zapalano specjalny znicz w świętym gaju oliwnym w Olimpii. </a:t>
            </a:r>
            <a:endParaRPr lang="pl-PL" sz="1700" dirty="0" smtClean="0"/>
          </a:p>
          <a:p>
            <a:pPr algn="ctr"/>
            <a:r>
              <a:rPr lang="pl-PL" sz="1700" dirty="0" smtClean="0"/>
              <a:t>Odbywały się co 4 lata, a okres między nimi nazywany był olimpiadą.</a:t>
            </a:r>
            <a:endParaRPr lang="pl-PL" sz="1700" dirty="0" smtClean="0"/>
          </a:p>
          <a:p>
            <a:pPr algn="ctr"/>
            <a:endParaRPr lang="pl-PL" sz="1700" dirty="0"/>
          </a:p>
          <a:p>
            <a:pPr algn="ctr"/>
            <a:r>
              <a:rPr lang="pl-PL" sz="1700" dirty="0" smtClean="0"/>
              <a:t>Igrzyska </a:t>
            </a:r>
            <a:r>
              <a:rPr lang="pl-PL" sz="1700" dirty="0" smtClean="0"/>
              <a:t>olimpijskie </a:t>
            </a:r>
            <a:r>
              <a:rPr lang="pl-PL" sz="1700" dirty="0" smtClean="0"/>
              <a:t>były </a:t>
            </a:r>
            <a:r>
              <a:rPr lang="pl-PL" sz="1700" dirty="0" smtClean="0"/>
              <a:t>również świętem religijnym. Każdy przybywający do Olimpii niósł ze sobą dar dla Zeusa lub jednego z pozostałych bogów.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Pierwsze Starożytne Igrzyska olimpijskie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636912"/>
            <a:ext cx="7977214" cy="329241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Pierwsze udokumentowane </a:t>
            </a:r>
            <a:r>
              <a:rPr lang="pl-PL" dirty="0" smtClean="0"/>
              <a:t>starożytne igrzyska olimpijskie,  odbyły się w 776 roku p.n.e.  </a:t>
            </a:r>
          </a:p>
          <a:p>
            <a:pPr algn="ctr"/>
            <a:r>
              <a:rPr lang="pl-PL" dirty="0" smtClean="0"/>
              <a:t>Zostały one zdjęte z życia publicznego w czasie cesarstwa rzymskiego (393 r. n.e.), gdyż uznano je za przejaw kultu bogów pogańskich. Przywrócono je dopiero w 1896 roku n.e.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53136"/>
            <a:ext cx="2495550" cy="17811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1186560">
            <a:off x="0" y="642918"/>
            <a:ext cx="9144000" cy="3081340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/>
              <a:t>Podział na dni Starożytnych Igrzysk Olimpijskich</a:t>
            </a:r>
            <a:endParaRPr lang="pl-PL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956775"/>
            <a:ext cx="533776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pierwszy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633536"/>
            <a:ext cx="5500694" cy="522446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Wszyscy zawodnicy uczestniczyli w obrzędach ku czci Zeusa i </a:t>
            </a:r>
            <a:r>
              <a:rPr lang="pl-PL" dirty="0" smtClean="0"/>
              <a:t>przysięgali, </a:t>
            </a:r>
            <a:r>
              <a:rPr lang="pl-PL" dirty="0" smtClean="0"/>
              <a:t>że będą walczyć uczciwie. Każdy składał przysięgę, że nie dopuści się żadnego oszustwa na zawodach, co potwierdzali drugą przysięgą, gwarantującą, że pilnie przykładali się do ćwiczeń przez poprzednie 9 miesięcy. Zaprzysięgani byli również sędziowie</a:t>
            </a:r>
            <a:r>
              <a:rPr lang="pl-PL" dirty="0" smtClean="0"/>
              <a:t>.</a:t>
            </a:r>
          </a:p>
          <a:p>
            <a:pPr algn="ctr"/>
            <a:r>
              <a:rPr lang="pl-PL" dirty="0" smtClean="0"/>
              <a:t> </a:t>
            </a:r>
            <a:r>
              <a:rPr lang="pl-PL" dirty="0" smtClean="0"/>
              <a:t>Zawodników, którzy nie dotrzymywali przysięgi i walczyli nieuczciwie, piętnowano, karano grzywną i ku przestrodze innych stawiano im potępiające pomniki (</a:t>
            </a:r>
            <a:r>
              <a:rPr lang="pl-PL" i="1" dirty="0" smtClean="0"/>
              <a:t>zames</a:t>
            </a:r>
            <a:r>
              <a:rPr lang="pl-PL" dirty="0" smtClean="0"/>
              <a:t>).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221" y="3717032"/>
            <a:ext cx="3152775" cy="1905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drugi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91528" cy="1652588"/>
          </a:xfrm>
        </p:spPr>
        <p:txBody>
          <a:bodyPr>
            <a:normAutofit/>
          </a:bodyPr>
          <a:lstStyle/>
          <a:p>
            <a:r>
              <a:rPr lang="pl-PL" dirty="0" smtClean="0"/>
              <a:t>Zawody chłopców – bieg, mocowanie się, walka na pięści.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95610"/>
            <a:ext cx="4343003" cy="331370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858</TotalTime>
  <Words>941</Words>
  <Application>Microsoft Office PowerPoint</Application>
  <PresentationFormat>Pokaz na ekranie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Century Gothic</vt:lpstr>
      <vt:lpstr>Verdana</vt:lpstr>
      <vt:lpstr>Wingdings 2</vt:lpstr>
      <vt:lpstr>Energetyczny</vt:lpstr>
      <vt:lpstr>Starożytne Igrzyska Olimpijskie</vt:lpstr>
      <vt:lpstr>Starożytne Igrzyska Olimpijskie</vt:lpstr>
      <vt:lpstr>Mity</vt:lpstr>
      <vt:lpstr>Organizowanie igrzysk</vt:lpstr>
      <vt:lpstr>Starożytne IO </vt:lpstr>
      <vt:lpstr>Pierwsze Starożytne Igrzyska olimpijskie</vt:lpstr>
      <vt:lpstr>Podział na dni Starożytnych Igrzysk Olimpijskich</vt:lpstr>
      <vt:lpstr>Dzień pierwszy</vt:lpstr>
      <vt:lpstr>Dzień drugi</vt:lpstr>
      <vt:lpstr>Dzień trzeci</vt:lpstr>
      <vt:lpstr>Dzień czwarty </vt:lpstr>
      <vt:lpstr>Dzień piąty</vt:lpstr>
      <vt:lpstr>Obiekty sportowe</vt:lpstr>
      <vt:lpstr>Obiekty sportowe</vt:lpstr>
      <vt:lpstr>Dyscypliny sportowe</vt:lpstr>
      <vt:lpstr>Dyscypliny cd</vt:lpstr>
      <vt:lpstr>Dyscypliny cd</vt:lpstr>
      <vt:lpstr>Dyscypliny cd</vt:lpstr>
      <vt:lpstr>Dyscypliny cd</vt:lpstr>
      <vt:lpstr>Dyscypliny cd</vt:lpstr>
      <vt:lpstr>Rywalizacja</vt:lpstr>
      <vt:lpstr>Koniec  U.R.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Igrzyska olimpijskie</dc:title>
  <dc:creator>Reszka</dc:creator>
  <cp:lastModifiedBy>lo18</cp:lastModifiedBy>
  <cp:revision>130</cp:revision>
  <dcterms:created xsi:type="dcterms:W3CDTF">2014-01-02T23:47:25Z</dcterms:created>
  <dcterms:modified xsi:type="dcterms:W3CDTF">2020-04-14T13:01:30Z</dcterms:modified>
</cp:coreProperties>
</file>